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188641"/>
            <a:ext cx="7772400" cy="648072"/>
          </a:xfrm>
        </p:spPr>
        <p:txBody>
          <a:bodyPr>
            <a:normAutofit fontScale="90000"/>
          </a:bodyPr>
          <a:lstStyle/>
          <a:p>
            <a:r>
              <a:rPr lang="ar-SA" dirty="0" smtClean="0"/>
              <a:t>بعض القوانين للفوز بالنقاط </a:t>
            </a:r>
            <a:endParaRPr lang="ar-IQ" dirty="0"/>
          </a:p>
        </p:txBody>
      </p:sp>
      <p:sp>
        <p:nvSpPr>
          <p:cNvPr id="3" name="عنوان فرعي 2"/>
          <p:cNvSpPr>
            <a:spLocks noGrp="1"/>
          </p:cNvSpPr>
          <p:nvPr>
            <p:ph type="subTitle" idx="1"/>
          </p:nvPr>
        </p:nvSpPr>
        <p:spPr>
          <a:xfrm>
            <a:off x="179512" y="980728"/>
            <a:ext cx="8712968" cy="5616624"/>
          </a:xfrm>
        </p:spPr>
        <p:txBody>
          <a:bodyPr>
            <a:normAutofit fontScale="62500" lnSpcReduction="20000"/>
          </a:bodyPr>
          <a:lstStyle/>
          <a:p>
            <a:r>
              <a:rPr lang="ar-SA" dirty="0" smtClean="0"/>
              <a:t>ويفوز المرسل بالنقطة عندما تكون الكرة المرسلة ـ فيما عدا الكرات المعادة ـ قد لمست المستلم أو أي شيء يحمله أو يلعبه، قبل ملامستها </a:t>
            </a:r>
            <a:r>
              <a:rPr lang="ar-SA" dirty="0" err="1" smtClean="0"/>
              <a:t>للأرض.</a:t>
            </a:r>
            <a:r>
              <a:rPr lang="ar-SA" dirty="0" smtClean="0"/>
              <a:t> ويفوز المستقبل بنقطة، إذا أرسل المرسل </a:t>
            </a:r>
            <a:r>
              <a:rPr lang="ar-SA" dirty="0" err="1" smtClean="0"/>
              <a:t>إرسالين</a:t>
            </a:r>
            <a:r>
              <a:rPr lang="ar-SA" dirty="0" smtClean="0"/>
              <a:t> خاطئين متتاليين</a:t>
            </a:r>
            <a:r>
              <a:rPr lang="en-US" dirty="0" smtClean="0"/>
              <a:t>. </a:t>
            </a:r>
            <a:br>
              <a:rPr lang="en-US" dirty="0" smtClean="0"/>
            </a:br>
            <a:r>
              <a:rPr lang="en-US" dirty="0" smtClean="0"/>
              <a:t/>
            </a:r>
            <a:br>
              <a:rPr lang="en-US" dirty="0" smtClean="0"/>
            </a:br>
            <a:r>
              <a:rPr lang="ar-SA" dirty="0" smtClean="0"/>
              <a:t>وعموماً يفقد اللاعب نقطة، في الأحوال التالية</a:t>
            </a:r>
            <a:r>
              <a:rPr lang="en-US" dirty="0" smtClean="0"/>
              <a:t>: </a:t>
            </a:r>
            <a:br>
              <a:rPr lang="en-US" dirty="0" smtClean="0"/>
            </a:br>
            <a:r>
              <a:rPr lang="en-US" dirty="0" smtClean="0"/>
              <a:t/>
            </a:r>
            <a:br>
              <a:rPr lang="en-US" dirty="0" smtClean="0"/>
            </a:br>
            <a:r>
              <a:rPr lang="en-US" dirty="0" smtClean="0"/>
              <a:t>• </a:t>
            </a:r>
            <a:r>
              <a:rPr lang="ar-SA" dirty="0" smtClean="0"/>
              <a:t>فشله في إرجاع الكرة لملعب الخصم، قبل ملامستها للأرض، مرتين متتاليتين</a:t>
            </a:r>
            <a:r>
              <a:rPr lang="en-US" dirty="0" smtClean="0"/>
              <a:t>.</a:t>
            </a:r>
            <a:br>
              <a:rPr lang="en-US" dirty="0" smtClean="0"/>
            </a:br>
            <a:r>
              <a:rPr lang="en-US" dirty="0" smtClean="0"/>
              <a:t>• </a:t>
            </a:r>
            <a:r>
              <a:rPr lang="ar-SA" dirty="0" smtClean="0"/>
              <a:t>إرجاع الكرة خارج الملعب</a:t>
            </a:r>
            <a:r>
              <a:rPr lang="en-US" dirty="0" smtClean="0"/>
              <a:t>.</a:t>
            </a:r>
            <a:br>
              <a:rPr lang="en-US" dirty="0" smtClean="0"/>
            </a:br>
            <a:r>
              <a:rPr lang="en-US" dirty="0" smtClean="0"/>
              <a:t>• </a:t>
            </a:r>
            <a:r>
              <a:rPr lang="ar-SA" dirty="0" smtClean="0"/>
              <a:t>فشله في إرجاع الكرة، حتى لو كان اللاعب واقفاً خارج الملعب</a:t>
            </a:r>
            <a:r>
              <a:rPr lang="en-US" dirty="0" smtClean="0"/>
              <a:t>.</a:t>
            </a:r>
            <a:br>
              <a:rPr lang="en-US" dirty="0" smtClean="0"/>
            </a:br>
            <a:r>
              <a:rPr lang="en-US" dirty="0" smtClean="0"/>
              <a:t>• </a:t>
            </a:r>
            <a:r>
              <a:rPr lang="ar-SA" dirty="0" smtClean="0"/>
              <a:t>لمس الكرة أو ضربها بمضربه أثناء اللعب، أكثر من مرة واحدة</a:t>
            </a:r>
            <a:r>
              <a:rPr lang="en-US" dirty="0" smtClean="0"/>
              <a:t>.</a:t>
            </a:r>
            <a:br>
              <a:rPr lang="en-US" dirty="0" smtClean="0"/>
            </a:br>
            <a:r>
              <a:rPr lang="en-US" dirty="0" smtClean="0"/>
              <a:t>• </a:t>
            </a:r>
            <a:r>
              <a:rPr lang="ar-SA" dirty="0" smtClean="0"/>
              <a:t>لمس اللاعب الشبكة بملابسه أو بمضربه، عندما تكون الكرة داخل الملعب</a:t>
            </a:r>
            <a:r>
              <a:rPr lang="en-US" dirty="0" smtClean="0"/>
              <a:t>.</a:t>
            </a:r>
            <a:br>
              <a:rPr lang="en-US" dirty="0" smtClean="0"/>
            </a:br>
            <a:r>
              <a:rPr lang="en-US" dirty="0" smtClean="0"/>
              <a:t>• </a:t>
            </a:r>
            <a:r>
              <a:rPr lang="ar-SA" dirty="0" smtClean="0"/>
              <a:t>إرجاع الكرة، قبل أن تعبر الشبكة إلى ملعبه</a:t>
            </a:r>
            <a:r>
              <a:rPr lang="en-US" dirty="0" smtClean="0"/>
              <a:t>.</a:t>
            </a:r>
            <a:br>
              <a:rPr lang="en-US" dirty="0" smtClean="0"/>
            </a:br>
            <a:r>
              <a:rPr lang="en-US" dirty="0" smtClean="0"/>
              <a:t>• </a:t>
            </a:r>
            <a:r>
              <a:rPr lang="ar-SA" dirty="0" smtClean="0"/>
              <a:t>لمس الكرة بالجسم أو باليد</a:t>
            </a:r>
            <a:r>
              <a:rPr lang="en-US" dirty="0" smtClean="0"/>
              <a:t>.</a:t>
            </a:r>
            <a:br>
              <a:rPr lang="en-US" dirty="0" smtClean="0"/>
            </a:br>
            <a:r>
              <a:rPr lang="en-US" dirty="0" smtClean="0"/>
              <a:t>• </a:t>
            </a:r>
            <a:r>
              <a:rPr lang="ar-SA" dirty="0" smtClean="0"/>
              <a:t>رمي المضرب ناحية الكرة</a:t>
            </a:r>
            <a:r>
              <a:rPr lang="en-US" dirty="0" smtClean="0"/>
              <a:t>.</a:t>
            </a:r>
            <a:br>
              <a:rPr lang="en-US" dirty="0" smtClean="0"/>
            </a:br>
            <a:r>
              <a:rPr lang="en-US" dirty="0" smtClean="0"/>
              <a:t>• </a:t>
            </a:r>
            <a:r>
              <a:rPr lang="ar-SA" dirty="0" smtClean="0"/>
              <a:t>القيام بأي شيء يعيق ضرب المنافس للكرة، إذا كان ذلك متعمداً</a:t>
            </a:r>
            <a:r>
              <a:rPr lang="en-US" dirty="0" smtClean="0"/>
              <a:t>.</a:t>
            </a:r>
            <a:br>
              <a:rPr lang="en-US" dirty="0" smtClean="0"/>
            </a:br>
            <a:r>
              <a:rPr lang="en-US" dirty="0" smtClean="0"/>
              <a:t/>
            </a:r>
            <a:br>
              <a:rPr lang="en-US" dirty="0" smtClean="0"/>
            </a:br>
            <a:r>
              <a:rPr lang="en-US" dirty="0" smtClean="0"/>
              <a:t/>
            </a:r>
            <a:br>
              <a:rPr lang="en-US" dirty="0" smtClean="0"/>
            </a:br>
            <a:r>
              <a:rPr lang="ar-SA" dirty="0" smtClean="0"/>
              <a:t>إذا لمست الكرة المستلزمات </a:t>
            </a:r>
            <a:r>
              <a:rPr lang="ar-SA" dirty="0" err="1" smtClean="0"/>
              <a:t>الثابتة </a:t>
            </a:r>
            <a:r>
              <a:rPr lang="ar-SA" dirty="0" smtClean="0"/>
              <a:t>(فيما عدا الشبكة والقائمين والأعمدة والحبل أو السلك المعدني والحزام والشريط) بعد ارتدادها من الأرض، فإن اللاعب الذي ضربها يفوز </a:t>
            </a:r>
            <a:r>
              <a:rPr lang="ar-SA" dirty="0" err="1" smtClean="0"/>
              <a:t>بالنقطة.</a:t>
            </a:r>
            <a:r>
              <a:rPr lang="ar-SA" dirty="0" smtClean="0"/>
              <a:t> أما إذا حدث اللمس قبل ارتدادها من الأرض، فإن منافسة يفوز بالنقطة</a:t>
            </a:r>
            <a:r>
              <a:rPr lang="en-US" dirty="0" smtClean="0"/>
              <a:t>. </a:t>
            </a:r>
            <a:br>
              <a:rPr lang="en-US" dirty="0" smtClean="0"/>
            </a:br>
            <a:r>
              <a:rPr lang="en-US" dirty="0" smtClean="0"/>
              <a:t/>
            </a:r>
            <a:br>
              <a:rPr lang="en-US" dirty="0" smtClean="0"/>
            </a:b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Autofit/>
          </a:bodyPr>
          <a:lstStyle/>
          <a:p>
            <a:r>
              <a:rPr lang="ar-SA" sz="2000" dirty="0" smtClean="0"/>
              <a:t>يعتبر الرد على ضربة الإرسال صحيحاً، في الحالات التالية</a:t>
            </a:r>
            <a:r>
              <a:rPr lang="en-US" sz="2000" dirty="0" smtClean="0"/>
              <a:t>: </a:t>
            </a:r>
            <a:br>
              <a:rPr lang="en-US" sz="2000" dirty="0" smtClean="0"/>
            </a:br>
            <a:r>
              <a:rPr lang="en-US" sz="2000" dirty="0" smtClean="0"/>
              <a:t/>
            </a:r>
            <a:br>
              <a:rPr lang="en-US" sz="2000" dirty="0" smtClean="0"/>
            </a:br>
            <a:r>
              <a:rPr lang="en-US" sz="2000" dirty="0" smtClean="0"/>
              <a:t>-1</a:t>
            </a:r>
            <a:r>
              <a:rPr lang="en-US" sz="2000" dirty="0" smtClean="0"/>
              <a:t>. </a:t>
            </a:r>
            <a:r>
              <a:rPr lang="ar-SA" sz="2000" dirty="0" smtClean="0"/>
              <a:t>إذا لمست الكرة الشبكة، أو القائمين، أو الأعمدة، أو الحبل، أو السلك المعدني، أو الحزام، أو الشريط، وعبرت فوق أي منهم، ولمست الأرض داخل حدود ملعب الخصم</a:t>
            </a:r>
            <a:r>
              <a:rPr lang="en-US" sz="2000" dirty="0" smtClean="0"/>
              <a:t>.</a:t>
            </a:r>
            <a:br>
              <a:rPr lang="en-US" sz="2000" dirty="0" smtClean="0"/>
            </a:br>
            <a:r>
              <a:rPr lang="en-US" sz="2000" dirty="0" smtClean="0"/>
              <a:t>2. </a:t>
            </a:r>
            <a:r>
              <a:rPr lang="ar-SA" sz="2000" dirty="0" smtClean="0"/>
              <a:t>-إذا </a:t>
            </a:r>
            <a:r>
              <a:rPr lang="ar-SA" sz="2000" dirty="0" smtClean="0"/>
              <a:t>سقطت الكرة داخل ملعب الخصم، عائدة فوق الشبكة، أو إذا وصل الخصم إلى الشبكة ولعب الكرة، بشرط عدم لمسه، بجسمه أو أي جزء من ملابسه أو مضربه، أو الشبكة، أو القائم، أو الأعمدة، أو الحبال، أو السلك المعدني، أو الحزام، أو الشريط، أو الأرض بملعب المنافس، وكانت الضربة صحيحة من الوجوه الأخرى</a:t>
            </a:r>
            <a:r>
              <a:rPr lang="en-US" sz="2000" dirty="0" smtClean="0"/>
              <a:t>.</a:t>
            </a:r>
            <a:br>
              <a:rPr lang="en-US" sz="2000" dirty="0" smtClean="0"/>
            </a:br>
            <a:r>
              <a:rPr lang="en-US" sz="2000" dirty="0" smtClean="0"/>
              <a:t>3. </a:t>
            </a:r>
            <a:r>
              <a:rPr lang="ar-SA" sz="2000" dirty="0" smtClean="0"/>
              <a:t>- إذا </a:t>
            </a:r>
            <a:r>
              <a:rPr lang="ar-SA" sz="2000" dirty="0" smtClean="0"/>
              <a:t>ردت الكرة من خارج القوائم، وكان ذلك من فوق أو تحت مستوى حد الشبكة العلوي، حتى ولو لمست القائم أو العمود، بشرط سقوطها داخل الحدود المبينة للملعب</a:t>
            </a:r>
            <a:r>
              <a:rPr lang="en-US" sz="2000" dirty="0" smtClean="0"/>
              <a:t>.</a:t>
            </a:r>
            <a:br>
              <a:rPr lang="en-US" sz="2000" dirty="0" smtClean="0"/>
            </a:br>
            <a:r>
              <a:rPr lang="en-US" sz="2000" dirty="0" smtClean="0"/>
              <a:t>4. </a:t>
            </a:r>
            <a:r>
              <a:rPr lang="ar-SA" sz="2000" dirty="0" smtClean="0"/>
              <a:t>- إذا </a:t>
            </a:r>
            <a:r>
              <a:rPr lang="ar-SA" sz="2000" dirty="0" smtClean="0"/>
              <a:t>مرّ اللاعب بمضربه فوق الشبكة بعد رده الكرة، بشرط أن تكون الكرة قد عبرت الشبكة قبل لعبها، وردت بصورة صحيحة</a:t>
            </a:r>
            <a:r>
              <a:rPr lang="en-US" sz="2000" dirty="0" smtClean="0"/>
              <a:t>.</a:t>
            </a:r>
            <a:br>
              <a:rPr lang="en-US" sz="2000" dirty="0" smtClean="0"/>
            </a:br>
            <a:r>
              <a:rPr lang="en-US" sz="2000" smtClean="0"/>
              <a:t>- 5</a:t>
            </a:r>
            <a:r>
              <a:rPr lang="en-US" sz="2000" dirty="0" smtClean="0"/>
              <a:t>. </a:t>
            </a:r>
            <a:r>
              <a:rPr lang="ar-SA" sz="2000" dirty="0" smtClean="0"/>
              <a:t>إذا تمكن لاعب من رد الكرة سواء كانت مرسلة أو </a:t>
            </a:r>
            <a:r>
              <a:rPr lang="ar-SA" sz="2000" dirty="0" err="1" smtClean="0"/>
              <a:t>ملعوبة</a:t>
            </a:r>
            <a:r>
              <a:rPr lang="ar-SA" sz="2000" dirty="0" smtClean="0"/>
              <a:t>، بعد لمسها لكرة أخرى، ملقاة على أرض الملعب</a:t>
            </a:r>
            <a:r>
              <a:rPr lang="en-US" sz="2000" dirty="0" smtClean="0"/>
              <a:t>.</a:t>
            </a:r>
            <a:br>
              <a:rPr lang="en-US" sz="2000" dirty="0" smtClean="0"/>
            </a:br>
            <a:r>
              <a:rPr lang="en-US" sz="2000" dirty="0" smtClean="0"/>
              <a:t/>
            </a:r>
            <a:br>
              <a:rPr lang="en-US" sz="2000" dirty="0" smtClean="0"/>
            </a:br>
            <a:endParaRPr lang="ar-IQ" sz="20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بعض القوانين للفوز بالنقاط </vt:lpstr>
      <vt:lpstr>الشريحة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بعض القوانين للفوز بالنقاط </dc:title>
  <dc:creator>مكي</dc:creator>
  <cp:lastModifiedBy>مكي</cp:lastModifiedBy>
  <cp:revision>1</cp:revision>
  <dcterms:created xsi:type="dcterms:W3CDTF">2018-12-11T18:34:31Z</dcterms:created>
  <dcterms:modified xsi:type="dcterms:W3CDTF">2018-12-11T18:55:52Z</dcterms:modified>
</cp:coreProperties>
</file>